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6" r:id="rId9"/>
    <p:sldId id="265" r:id="rId10"/>
    <p:sldId id="257" r:id="rId11"/>
    <p:sldId id="273" r:id="rId1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E68F807-DB80-8250-257C-0E1076A163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F39B5B-81E1-8FB8-6B00-C41054EEDC9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5/22/2022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3B0107-1D4B-9636-79CB-2C33B868A33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4C92D2-0138-0D89-49DE-1C2FB5B76C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119CB50F-4CB8-4913-9EA7-12E73A55A410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933707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5/22/2022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0B7222FD-B2EF-48F3-BBE4-C7304374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42553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FDF7A-E0E5-4684-9DC9-0870BD7DF7BC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7DA-322C-4F4C-9068-2D1DB0DE6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43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FDF7A-E0E5-4684-9DC9-0870BD7DF7BC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7DA-322C-4F4C-9068-2D1DB0DE6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FDF7A-E0E5-4684-9DC9-0870BD7DF7BC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7DA-322C-4F4C-9068-2D1DB0DE6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22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FDF7A-E0E5-4684-9DC9-0870BD7DF7BC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7DA-322C-4F4C-9068-2D1DB0DE6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503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FDF7A-E0E5-4684-9DC9-0870BD7DF7BC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7DA-322C-4F4C-9068-2D1DB0DE6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6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FDF7A-E0E5-4684-9DC9-0870BD7DF7BC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7DA-322C-4F4C-9068-2D1DB0DE6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647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FDF7A-E0E5-4684-9DC9-0870BD7DF7BC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7DA-322C-4F4C-9068-2D1DB0DE6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44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FDF7A-E0E5-4684-9DC9-0870BD7DF7BC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7DA-322C-4F4C-9068-2D1DB0DE6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808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FDF7A-E0E5-4684-9DC9-0870BD7DF7BC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7DA-322C-4F4C-9068-2D1DB0DE6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43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FDF7A-E0E5-4684-9DC9-0870BD7DF7BC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7DA-322C-4F4C-9068-2D1DB0DE6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43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FDF7A-E0E5-4684-9DC9-0870BD7DF7BC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7DA-322C-4F4C-9068-2D1DB0DE6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85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FDF7A-E0E5-4684-9DC9-0870BD7DF7BC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EC7DA-322C-4F4C-9068-2D1DB0DE6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913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75A81-75FA-6E8A-559A-632ECEA496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744" y="1755637"/>
            <a:ext cx="7920872" cy="1754326"/>
          </a:xfrm>
        </p:spPr>
        <p:txBody>
          <a:bodyPr wrap="square">
            <a:spAutoFit/>
          </a:bodyPr>
          <a:lstStyle/>
          <a:p>
            <a:r>
              <a:rPr lang="en-US" b="1" dirty="0"/>
              <a:t>Have You Considered The Consequences Of Sin?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82FECD-0D5F-474C-618B-117E68E0F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424732"/>
          </a:xfrm>
        </p:spPr>
        <p:txBody>
          <a:bodyPr>
            <a:spAutoFit/>
          </a:bodyPr>
          <a:lstStyle/>
          <a:p>
            <a:r>
              <a:rPr lang="en-US" dirty="0"/>
              <a:t>Isaiah 59:1-2; 1 Peter 3:12</a:t>
            </a:r>
          </a:p>
        </p:txBody>
      </p:sp>
    </p:spTree>
    <p:extLst>
      <p:ext uri="{BB962C8B-B14F-4D97-AF65-F5344CB8AC3E}">
        <p14:creationId xmlns:p14="http://schemas.microsoft.com/office/powerpoint/2010/main" val="3427341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343CC-E04F-9924-7C73-59F776762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615" y="67645"/>
            <a:ext cx="8686800" cy="1920526"/>
          </a:xfrm>
        </p:spPr>
        <p:txBody>
          <a:bodyPr>
            <a:spAutoFit/>
          </a:bodyPr>
          <a:lstStyle/>
          <a:p>
            <a:r>
              <a:rPr lang="en-US" b="1" dirty="0"/>
              <a:t>Eternal Consequences</a:t>
            </a:r>
            <a:br>
              <a:rPr lang="en-US" dirty="0"/>
            </a:br>
            <a:r>
              <a:rPr lang="en-US" dirty="0"/>
              <a:t>1 John 1:3-7; 1 Corinthians 1:9; </a:t>
            </a:r>
            <a:br>
              <a:rPr lang="en-US" dirty="0"/>
            </a:br>
            <a:r>
              <a:rPr lang="en-US" dirty="0"/>
              <a:t>Ephesians 5:7-11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7DD32-8E11-9782-7FE7-F9F1614C5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41" y="2113941"/>
            <a:ext cx="8978196" cy="4708981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dirty="0"/>
              <a:t>Sin separates us from God in this life.</a:t>
            </a:r>
            <a:br>
              <a:rPr lang="en-US" sz="3200" dirty="0"/>
            </a:br>
            <a:r>
              <a:rPr lang="en-US" sz="3200" dirty="0"/>
              <a:t>Genesis 3:23-24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/>
              <a:t>Man not born away from God. Ezekiel 18:20; </a:t>
            </a:r>
            <a:br>
              <a:rPr lang="en-US" sz="2800" dirty="0"/>
            </a:br>
            <a:r>
              <a:rPr lang="en-US" sz="2800" dirty="0"/>
              <a:t>1 John 3:4, </a:t>
            </a:r>
            <a:r>
              <a:rPr lang="en-US" sz="2800" i="1" dirty="0"/>
              <a:t>“Every one that doeth sin doeth also lawlessness; and sin is lawlessness.”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/>
              <a:t>James 4:17, </a:t>
            </a:r>
            <a:r>
              <a:rPr lang="en-US" sz="2800" i="1" dirty="0"/>
              <a:t>“To him therefore that knoweth to do good, and doeth it not, to him it is sin.”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dirty="0"/>
              <a:t>It separates us from God in eternity.</a:t>
            </a:r>
            <a:br>
              <a:rPr lang="en-US" sz="3200" dirty="0"/>
            </a:br>
            <a:r>
              <a:rPr lang="en-US" sz="3200" dirty="0"/>
              <a:t>Matthew 25:30, 41, 46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dirty="0"/>
              <a:t>Sin is incompatible with God. 2 Corinthians 6:14ff</a:t>
            </a:r>
          </a:p>
        </p:txBody>
      </p:sp>
    </p:spTree>
    <p:extLst>
      <p:ext uri="{BB962C8B-B14F-4D97-AF65-F5344CB8AC3E}">
        <p14:creationId xmlns:p14="http://schemas.microsoft.com/office/powerpoint/2010/main" val="1062562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343638"/>
            <a:ext cx="8916578" cy="1311128"/>
          </a:xfr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The Remedy For The Eternal </a:t>
            </a:r>
            <a:br>
              <a:rPr lang="en-US" b="1" dirty="0"/>
            </a:br>
            <a:r>
              <a:rPr lang="en-US" b="1" dirty="0"/>
              <a:t>Consequences Of Sin: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2222287"/>
            <a:ext cx="8916578" cy="4346318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u="sng" dirty="0"/>
              <a:t>The Blood of Christ</a:t>
            </a:r>
            <a:r>
              <a:rPr lang="en-US" sz="3600" dirty="0"/>
              <a:t>. Matthew 26:28; </a:t>
            </a:r>
            <a:br>
              <a:rPr lang="en-US" sz="3600" dirty="0"/>
            </a:br>
            <a:r>
              <a:rPr lang="en-US" sz="3600" dirty="0"/>
              <a:t>Hebrews 9:11-12; 1 John 1:7; Revelation 1:5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WHY? Romans 3:23-26</a:t>
            </a:r>
          </a:p>
          <a:p>
            <a:pPr marL="0" indent="0">
              <a:buNone/>
            </a:pPr>
            <a:endParaRPr lang="en-US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600" u="sng" dirty="0"/>
              <a:t>Remedy must be applied</a:t>
            </a:r>
            <a:r>
              <a:rPr lang="en-US" sz="3600" dirty="0"/>
              <a:t>. Hebrews 5:9; Romans 10:17; Hebrews 11:6; </a:t>
            </a:r>
            <a:br>
              <a:rPr lang="en-US" sz="3600" dirty="0"/>
            </a:br>
            <a:r>
              <a:rPr lang="en-US" sz="3600" dirty="0"/>
              <a:t>2 Peter 3:9; Romans 10:10; Acts 2:38; </a:t>
            </a:r>
            <a:br>
              <a:rPr lang="en-US" sz="3600" dirty="0"/>
            </a:br>
            <a:r>
              <a:rPr lang="en-US" sz="3600" dirty="0"/>
              <a:t>1 Corinthians 15:58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C28EE-822C-CD2F-6F4E-2FBCB14B3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7042"/>
            <a:ext cx="7886700" cy="701731"/>
          </a:xfrm>
        </p:spPr>
        <p:txBody>
          <a:bodyPr>
            <a:spAutoFit/>
          </a:bodyPr>
          <a:lstStyle/>
          <a:p>
            <a:r>
              <a:rPr lang="en-US" sz="4400" b="1" i="0" u="none" strike="noStrike" baseline="0" dirty="0"/>
              <a:t>Global Consequences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A4D1D-756D-2041-4D5D-0DB6C69AA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602764"/>
          </a:xfrm>
        </p:spPr>
        <p:txBody>
          <a:bodyPr>
            <a:spAutoFit/>
          </a:bodyPr>
          <a:lstStyle/>
          <a:p>
            <a:r>
              <a:rPr lang="en-US" sz="3200" b="0" i="0" u="none" strike="noStrike" baseline="0" dirty="0">
                <a:solidFill>
                  <a:srgbClr val="FFFF00"/>
                </a:solidFill>
              </a:rPr>
              <a:t>Flood of Noah’s day had upon our planet.</a:t>
            </a:r>
          </a:p>
          <a:p>
            <a:pPr lvl="1"/>
            <a:r>
              <a:rPr lang="en-US" sz="2800" b="0" i="0" u="none" strike="noStrike" baseline="0" dirty="0"/>
              <a:t>Subterranean </a:t>
            </a:r>
            <a:r>
              <a:rPr lang="en-US" sz="2800" b="0" i="1" u="none" strike="noStrike" baseline="0" dirty="0"/>
              <a:t>“fountains”</a:t>
            </a:r>
            <a:r>
              <a:rPr lang="en-US" sz="2800" b="0" i="0" u="none" strike="noStrike" baseline="0" dirty="0"/>
              <a:t> yielded vast and violent explosions of water. (Genesis 7:11; </a:t>
            </a:r>
            <a:r>
              <a:rPr lang="en-US" sz="2800" dirty="0"/>
              <a:t>8:2; Job 38:16)</a:t>
            </a:r>
            <a:endParaRPr lang="en-US" sz="2800" b="0" i="0" u="none" strike="noStrike" baseline="0" dirty="0"/>
          </a:p>
          <a:p>
            <a:pPr lvl="1"/>
            <a:r>
              <a:rPr lang="en-US" sz="2800" b="0" i="0" u="none" strike="noStrike" baseline="0" dirty="0"/>
              <a:t>Great outpouring deluge from the</a:t>
            </a:r>
            <a:r>
              <a:rPr lang="en-US" sz="2800" b="0" i="1" u="none" strike="noStrike" baseline="0" dirty="0"/>
              <a:t> “windows of heaven”</a:t>
            </a:r>
            <a:r>
              <a:rPr lang="en-US" sz="2800" b="0" u="none" strike="noStrike" baseline="0" dirty="0"/>
              <a:t> (Genesis 7:11)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50564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EEEA5-80F0-A793-6537-F73CB856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7953"/>
            <a:ext cx="7886700" cy="701731"/>
          </a:xfrm>
        </p:spPr>
        <p:txBody>
          <a:bodyPr>
            <a:spAutoFit/>
          </a:bodyPr>
          <a:lstStyle/>
          <a:p>
            <a:r>
              <a:rPr lang="en-US" sz="4400" b="1" i="0" u="none" strike="noStrike" baseline="0" dirty="0"/>
              <a:t>National Consequences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A5F85-4EEB-9297-30F0-041F7845C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829" y="1085850"/>
            <a:ext cx="8793145" cy="5601533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i="0" u="none" strike="noStrike" baseline="0" dirty="0">
                <a:solidFill>
                  <a:srgbClr val="FFFF00"/>
                </a:solidFill>
              </a:rPr>
              <a:t>History is a record of the rise and fall of nations.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b="0" i="0" u="none" strike="noStrike" baseline="0" dirty="0"/>
              <a:t>There is a moral standard the Creator expects of nations (Proverbs 14:34), and when wickedness prevails sufficiently, the Lord God can remove kings (Daniel 2:21), and overthrow empires (Psalms 22:28; Daniel 4:17).</a:t>
            </a:r>
            <a:br>
              <a:rPr lang="en-US" sz="2200" b="0" i="0" u="none" strike="noStrike" baseline="0" dirty="0"/>
            </a:br>
            <a:endParaRPr lang="en-US" sz="2200" b="0" i="0" u="none" strike="noStrike" baseline="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b="0" i="0" u="none" strike="noStrike" baseline="0" dirty="0"/>
              <a:t>The ancient Assyrians were subjugated by the Babylonians.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b="0" i="0" u="none" strike="noStrike" baseline="0" dirty="0"/>
              <a:t>The Babylonians fell to the Medes and Persians. Jeremiah, chapters 46-51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b="0" i="0" u="none" strike="noStrike" baseline="0" dirty="0"/>
              <a:t>The </a:t>
            </a:r>
            <a:r>
              <a:rPr lang="en-US" sz="2200" b="0" i="0" u="none" strike="noStrike" baseline="0" dirty="0" err="1"/>
              <a:t>Medo</a:t>
            </a:r>
            <a:r>
              <a:rPr lang="en-US" sz="2200" b="0" i="0" u="none" strike="noStrike" baseline="0" dirty="0"/>
              <a:t>-Persian empire was conquered by the Greeks.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2200" b="0" i="0" u="none" strike="noStrike" baseline="0" dirty="0"/>
              <a:t>The Greeks were overtaken by the Romans. Each of these nations was characterized by accelerating wickedness, and God held them accountable for such. (cf. Genesis 15:16; Daniel 8:23)</a:t>
            </a:r>
            <a:br>
              <a:rPr kumimoji="0" lang="en-US" sz="22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</a:br>
            <a:endParaRPr kumimoji="0" lang="en-US" sz="22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kumimoji="0" lang="en-US" sz="22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Isaiah 47:11, </a:t>
            </a: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“Therefore shall evil come upon thee; thou shalt not know the dawning thereof: and mischief shall fall upon thee; thou shalt not be able to put it away: and desolation shall come upon thee suddenly, which thou knowest not.”</a:t>
            </a:r>
          </a:p>
        </p:txBody>
      </p:sp>
    </p:spTree>
    <p:extLst>
      <p:ext uri="{BB962C8B-B14F-4D97-AF65-F5344CB8AC3E}">
        <p14:creationId xmlns:p14="http://schemas.microsoft.com/office/powerpoint/2010/main" val="630348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67D87-25A6-68FB-9802-79068C32D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37678"/>
            <a:ext cx="7886700" cy="701731"/>
          </a:xfrm>
        </p:spPr>
        <p:txBody>
          <a:bodyPr>
            <a:spAutoFit/>
          </a:bodyPr>
          <a:lstStyle/>
          <a:p>
            <a:r>
              <a:rPr lang="en-US" sz="4400" b="1" i="0" u="none" strike="noStrike" baseline="0" dirty="0"/>
              <a:t>Physical Consequences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842CC-AA8E-D15B-013F-71D217A82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548" y="1118614"/>
            <a:ext cx="8861196" cy="5693866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b="0" i="0" u="none" strike="noStrike" baseline="0" dirty="0">
                <a:solidFill>
                  <a:srgbClr val="FFFF00"/>
                </a:solidFill>
              </a:rPr>
              <a:t>Physical death, and all of its preliminary problems, are the consequences of human disobedience to the Creator.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600" b="0" i="0" u="sng" strike="noStrike" baseline="0" dirty="0"/>
              <a:t>Spiritual Death</a:t>
            </a:r>
            <a:r>
              <a:rPr lang="en-US" sz="2600" b="0" i="0" u="none" strike="noStrike" baseline="0" dirty="0"/>
              <a:t>. In the garden of Eden, the Lord warned Adam that </a:t>
            </a:r>
            <a:r>
              <a:rPr lang="en-US" sz="2600" b="0" i="1" u="none" strike="noStrike" baseline="0" dirty="0"/>
              <a:t>“the day” </a:t>
            </a:r>
            <a:r>
              <a:rPr lang="en-US" sz="2600" b="0" i="0" u="none" strike="noStrike" baseline="0" dirty="0"/>
              <a:t>he ate of the forbidden fruit he would </a:t>
            </a:r>
            <a:r>
              <a:rPr lang="en-US" sz="2600" b="0" i="1" u="none" strike="noStrike" baseline="0" dirty="0"/>
              <a:t>“die.”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600" b="0" i="1" u="none" strike="noStrike" baseline="0" dirty="0"/>
              <a:t>“Death” </a:t>
            </a:r>
            <a:r>
              <a:rPr lang="en-US" sz="2600" b="0" i="0" u="none" strike="noStrike" baseline="0" dirty="0"/>
              <a:t>is used in several senses in the Bible, yet it always implies some type of </a:t>
            </a:r>
            <a:r>
              <a:rPr lang="en-US" sz="2600" b="0" i="1" u="none" strike="noStrike" baseline="0" dirty="0"/>
              <a:t>“separation.”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600" b="0" i="0" u="none" strike="noStrike" baseline="0" dirty="0"/>
              <a:t>When the original couple ate of that </a:t>
            </a:r>
            <a:r>
              <a:rPr lang="en-US" sz="2600" b="0" i="1" u="none" strike="noStrike" baseline="0" dirty="0"/>
              <a:t>“fruit”</a:t>
            </a:r>
            <a:r>
              <a:rPr lang="en-US" sz="2600" b="0" i="0" u="none" strike="noStrike" baseline="0" dirty="0"/>
              <a:t> they immediately were separated from their Creator in a spiritual sense.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600" b="0" i="0" u="sng" strike="noStrike" baseline="0" dirty="0"/>
              <a:t>Physical Death</a:t>
            </a:r>
            <a:r>
              <a:rPr lang="en-US" sz="2600" b="0" i="0" u="none" strike="noStrike" baseline="0" dirty="0"/>
              <a:t>. When they were banished from Eden and the </a:t>
            </a:r>
            <a:r>
              <a:rPr lang="en-US" sz="2600" b="0" i="1" u="none" strike="noStrike" baseline="0" dirty="0"/>
              <a:t>“tree of life,” </a:t>
            </a:r>
            <a:r>
              <a:rPr lang="en-US" sz="2600" b="0" i="0" u="none" strike="noStrike" baseline="0" dirty="0"/>
              <a:t>they were subjected to a process of degeneration which eventually would culminate in physical death (Genesis 3:22-24; 5:5), the separation of the spirit from the body. (James 2:26)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332429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0C3D2-CEB7-0282-30AD-4EFA24FC6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37674"/>
            <a:ext cx="7886700" cy="701731"/>
          </a:xfrm>
        </p:spPr>
        <p:txBody>
          <a:bodyPr>
            <a:spAutoFit/>
          </a:bodyPr>
          <a:lstStyle/>
          <a:p>
            <a:r>
              <a:rPr lang="en-US" sz="4400" b="1" i="0" u="none" strike="noStrike" baseline="0" dirty="0"/>
              <a:t>Physical Consequences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28805-E3EE-ED85-A3A3-C3CB21DB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1835149"/>
            <a:ext cx="8248650" cy="396724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b="0" i="0" u="none" strike="noStrike" baseline="0" dirty="0">
                <a:solidFill>
                  <a:srgbClr val="FFFF00"/>
                </a:solidFill>
              </a:rPr>
              <a:t>Every disease / calamity common to humanity is the result of man’s rebellion against God. (cf. Amos 4)</a:t>
            </a:r>
          </a:p>
          <a:p>
            <a:r>
              <a:rPr lang="en-US" sz="2800" b="0" i="1" u="none" strike="noStrike" baseline="0" dirty="0"/>
              <a:t>“Death”</a:t>
            </a:r>
            <a:r>
              <a:rPr lang="en-US" sz="2800" b="0" i="0" u="none" strike="noStrike" baseline="0" dirty="0"/>
              <a:t> is viewed as our </a:t>
            </a:r>
            <a:r>
              <a:rPr lang="en-US" sz="2800" b="0" i="1" u="none" strike="noStrike" baseline="0" dirty="0"/>
              <a:t>“enemy.”</a:t>
            </a:r>
            <a:br>
              <a:rPr lang="en-US" dirty="0"/>
            </a:br>
            <a:r>
              <a:rPr lang="en-US" sz="2800" b="0" i="0" u="none" strike="noStrike" baseline="0" dirty="0"/>
              <a:t>(1 Corinthians 15:26)</a:t>
            </a:r>
          </a:p>
          <a:p>
            <a:r>
              <a:rPr lang="en-US" sz="2800" b="0" i="0" u="none" strike="noStrike" baseline="0" dirty="0"/>
              <a:t>Man born of woman is but of few days and full of trouble. (Job 14:1)</a:t>
            </a:r>
          </a:p>
          <a:p>
            <a:r>
              <a:rPr lang="en-US" sz="2800" b="0" i="0" u="none" strike="noStrike" baseline="0" dirty="0"/>
              <a:t>The woman who was afflicted terribly with a condition that had left her </a:t>
            </a:r>
            <a:r>
              <a:rPr lang="en-US" sz="2800" b="0" i="1" u="none" strike="noStrike" baseline="0" dirty="0"/>
              <a:t>“bent over,” </a:t>
            </a:r>
            <a:r>
              <a:rPr lang="en-US" dirty="0"/>
              <a:t>t</a:t>
            </a:r>
            <a:r>
              <a:rPr lang="en-US" sz="2800" b="0" i="0" u="none" strike="noStrike" baseline="0" dirty="0"/>
              <a:t>he Lord attributed her affliction to Satan. (Luke 13:11, 16)</a:t>
            </a:r>
          </a:p>
        </p:txBody>
      </p:sp>
    </p:spTree>
    <p:extLst>
      <p:ext uri="{BB962C8B-B14F-4D97-AF65-F5344CB8AC3E}">
        <p14:creationId xmlns:p14="http://schemas.microsoft.com/office/powerpoint/2010/main" val="4081988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ED85F-064E-5448-3339-F33F043FB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7042"/>
            <a:ext cx="7886700" cy="701731"/>
          </a:xfrm>
        </p:spPr>
        <p:txBody>
          <a:bodyPr>
            <a:spAutoFit/>
          </a:bodyPr>
          <a:lstStyle/>
          <a:p>
            <a:r>
              <a:rPr lang="en-US" sz="4400" b="1" i="0" u="none" strike="noStrike" baseline="0" dirty="0"/>
              <a:t>Mental Consequences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04450-ED79-48E2-1C14-10ECDE5DD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975" y="1491036"/>
            <a:ext cx="8889477" cy="5130635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b="0" i="0" u="none" strike="noStrike" baseline="0" dirty="0">
                <a:solidFill>
                  <a:srgbClr val="FFFF00"/>
                </a:solidFill>
              </a:rPr>
              <a:t>Unless one is so hardened that his conscience can no longer feel guilt – a potential possibility (cf. John 12:37ff;</a:t>
            </a:r>
            <a:br>
              <a:rPr lang="en-US" sz="2800" b="0" i="0" u="none" strike="noStrike" baseline="0" dirty="0">
                <a:solidFill>
                  <a:srgbClr val="FFFF00"/>
                </a:solidFill>
              </a:rPr>
            </a:br>
            <a:r>
              <a:rPr lang="en-US" sz="2800" b="0" i="0" u="none" strike="noStrike" baseline="0" dirty="0">
                <a:solidFill>
                  <a:srgbClr val="FFFF00"/>
                </a:solidFill>
              </a:rPr>
              <a:t>Ephesians 4:19; 1 Timothy 4:2) – the consciousness of sin will trouble the sensitive soul.</a:t>
            </a:r>
          </a:p>
          <a:p>
            <a:r>
              <a:rPr lang="en-US" sz="2800" b="0" i="0" u="none" strike="noStrike" baseline="0" dirty="0"/>
              <a:t>It is the sorrow of guilt that leads one to repentance. </a:t>
            </a:r>
            <a:br>
              <a:rPr lang="en-US" sz="2800" b="0" i="0" u="none" strike="noStrike" baseline="0" dirty="0"/>
            </a:br>
            <a:r>
              <a:rPr lang="en-US" sz="2800" b="0" i="0" u="none" strike="noStrike" baseline="0" dirty="0"/>
              <a:t>(2 Corinthians 7:10)</a:t>
            </a:r>
          </a:p>
          <a:p>
            <a:r>
              <a:rPr lang="en-US" dirty="0"/>
              <a:t>David was told, </a:t>
            </a:r>
            <a:r>
              <a:rPr lang="en-US" i="1" dirty="0"/>
              <a:t>“Thou art the man.”</a:t>
            </a:r>
            <a:r>
              <a:rPr lang="en-US" dirty="0"/>
              <a:t> (2 Samuel 12:7)</a:t>
            </a:r>
            <a:r>
              <a:rPr lang="en-US" sz="2800" b="0" u="none" strike="noStrike" baseline="0" dirty="0"/>
              <a:t> </a:t>
            </a:r>
            <a:r>
              <a:rPr lang="en-US" sz="2800" b="0" i="1" u="none" strike="noStrike" baseline="0" dirty="0"/>
              <a:t>“For I know my transgressions; and my sin is ever before me”</a:t>
            </a:r>
            <a:r>
              <a:rPr lang="en-US" sz="2800" b="0" u="none" strike="noStrike" baseline="0" dirty="0"/>
              <a:t> (Psalms 51:3).</a:t>
            </a:r>
          </a:p>
          <a:p>
            <a:r>
              <a:rPr lang="en-US" dirty="0"/>
              <a:t>Paul </a:t>
            </a:r>
            <a:r>
              <a:rPr lang="en-US" sz="2800" b="0" i="0" u="none" strike="noStrike" baseline="0" dirty="0"/>
              <a:t>(Galatians 1:13), labored under the memories of his bloody days as an enemy of Christ. (cf. Ephesians 3:8;</a:t>
            </a:r>
            <a:br>
              <a:rPr lang="en-US" sz="2800" b="0" i="0" u="none" strike="noStrike" baseline="0" dirty="0"/>
            </a:br>
            <a:r>
              <a:rPr lang="en-US" sz="2800" b="0" i="0" u="none" strike="noStrike" baseline="0" dirty="0"/>
              <a:t>1 Corinthians 15:9; 1 Timothy 1:15b)</a:t>
            </a:r>
          </a:p>
        </p:txBody>
      </p:sp>
    </p:spTree>
    <p:extLst>
      <p:ext uri="{BB962C8B-B14F-4D97-AF65-F5344CB8AC3E}">
        <p14:creationId xmlns:p14="http://schemas.microsoft.com/office/powerpoint/2010/main" val="2622618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226BF-8F95-CFEF-3939-1DDB76A37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99972"/>
            <a:ext cx="7886700" cy="701731"/>
          </a:xfrm>
        </p:spPr>
        <p:txBody>
          <a:bodyPr>
            <a:spAutoFit/>
          </a:bodyPr>
          <a:lstStyle/>
          <a:p>
            <a:r>
              <a:rPr lang="en-US" sz="4400" b="1" i="0" u="none" strike="noStrike" baseline="0" dirty="0"/>
              <a:t>Societal Consequences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178DE-6B17-3412-32B2-1ABCC793F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548" y="1127880"/>
            <a:ext cx="8870623" cy="5693866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baseline="0" dirty="0">
                <a:solidFill>
                  <a:srgbClr val="FFFF00"/>
                </a:solidFill>
              </a:rPr>
              <a:t>There are numerous lingering consequences of sin, both collective and individual, that plague the human family.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0" i="0" u="none" strike="noStrike" baseline="0" dirty="0"/>
              <a:t>For example, the refusal of the descendants of Noah to</a:t>
            </a:r>
            <a:r>
              <a:rPr lang="en-US" b="0" i="1" u="none" strike="noStrike" baseline="0" dirty="0"/>
              <a:t> “replenish the earth”</a:t>
            </a:r>
            <a:r>
              <a:rPr lang="en-US" b="0" u="none" strike="noStrike" baseline="0" dirty="0"/>
              <a:t> (Genesis 1:28), </a:t>
            </a:r>
            <a:r>
              <a:rPr lang="en-US" b="0" i="0" u="none" strike="noStrike" baseline="0" dirty="0"/>
              <a:t>and their insistence that they would remain in the land of Shinar, and not be </a:t>
            </a:r>
            <a:r>
              <a:rPr lang="en-US" b="0" i="1" u="none" strike="noStrike" baseline="0" dirty="0"/>
              <a:t>“scattered”</a:t>
            </a:r>
            <a:r>
              <a:rPr lang="en-US" b="0" u="none" strike="noStrike" baseline="0" dirty="0"/>
              <a:t> (Genesis 11:1-4), </a:t>
            </a:r>
            <a:r>
              <a:rPr lang="en-US" b="0" i="0" u="none" strike="noStrike" baseline="0" dirty="0"/>
              <a:t>caused Jehovah to</a:t>
            </a:r>
            <a:r>
              <a:rPr lang="en-US" b="0" i="1" u="none" strike="noStrike" baseline="0" dirty="0"/>
              <a:t> “confound their language” </a:t>
            </a:r>
            <a:r>
              <a:rPr lang="en-US" b="0" i="0" u="none" strike="noStrike" baseline="0" dirty="0"/>
              <a:t>and scatter them abroad (verses 7-8).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0" i="0" u="none" strike="noStrike" baseline="0" dirty="0"/>
              <a:t>As a result of language isolationism and genetic pool developments, various </a:t>
            </a:r>
            <a:r>
              <a:rPr lang="en-US" b="0" i="1" u="none" strike="noStrike" baseline="0" dirty="0"/>
              <a:t>“races”</a:t>
            </a:r>
            <a:r>
              <a:rPr lang="en-US" b="0" i="0" u="none" strike="noStrike" baseline="0" dirty="0"/>
              <a:t> ultimately sprang up.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800" b="0" i="0" u="none" strike="noStrike" baseline="0" dirty="0"/>
              <a:t>The sad history of racial rivalry and hostility within the human family is too well known to need documentation. </a:t>
            </a:r>
            <a:br>
              <a:rPr lang="en-US" sz="2800" b="0" i="0" u="none" strike="noStrike" baseline="0" dirty="0"/>
            </a:br>
            <a:r>
              <a:rPr lang="en-US" sz="2800" b="0" i="0" u="none" strike="noStrike" baseline="0" dirty="0"/>
              <a:t>It is a lingering effect of humanity’s disobedience.</a:t>
            </a:r>
          </a:p>
        </p:txBody>
      </p:sp>
    </p:spTree>
    <p:extLst>
      <p:ext uri="{BB962C8B-B14F-4D97-AF65-F5344CB8AC3E}">
        <p14:creationId xmlns:p14="http://schemas.microsoft.com/office/powerpoint/2010/main" val="3907423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226BF-8F95-CFEF-3939-1DDB76A37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1112"/>
            <a:ext cx="7886700" cy="701731"/>
          </a:xfrm>
        </p:spPr>
        <p:txBody>
          <a:bodyPr>
            <a:spAutoFit/>
          </a:bodyPr>
          <a:lstStyle/>
          <a:p>
            <a:r>
              <a:rPr lang="en-US" sz="4400" b="1" i="0" u="none" strike="noStrike" baseline="0" dirty="0"/>
              <a:t>Societal Consequences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178DE-6B17-3412-32B2-1ABCC793F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25" y="1241096"/>
            <a:ext cx="8848725" cy="519475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b="0" i="0" u="none" strike="noStrike" baseline="0" dirty="0">
                <a:solidFill>
                  <a:srgbClr val="FFFF00"/>
                </a:solidFill>
              </a:rPr>
              <a:t>For a society to exist there must be laws.</a:t>
            </a:r>
          </a:p>
          <a:p>
            <a:r>
              <a:rPr lang="en-US" b="0" i="0" u="none" strike="noStrike" baseline="0" dirty="0"/>
              <a:t>Violation of laws must be resolved. (Ecclesiastes 8:11) Murderers may be executed, lengthy prison terms are imposed, and fines have to be levied.</a:t>
            </a:r>
          </a:p>
          <a:p>
            <a:r>
              <a:rPr lang="en-US" b="0" i="0" u="none" strike="noStrike" baseline="0" dirty="0"/>
              <a:t>Forgiveness does not nullify the consequence of lawbreaking.</a:t>
            </a:r>
          </a:p>
          <a:p>
            <a:pPr lvl="1"/>
            <a:r>
              <a:rPr lang="en-US" sz="2800" b="0" i="0" u="none" strike="noStrike" baseline="0" dirty="0"/>
              <a:t>Convicted murderer does not escape the death penalty. (Acts 25:11)</a:t>
            </a:r>
          </a:p>
          <a:p>
            <a:pPr lvl="1"/>
            <a:r>
              <a:rPr lang="en-US" sz="2800" b="0" i="0" u="none" strike="noStrike" baseline="0" dirty="0"/>
              <a:t>Convicted thief does not escape </a:t>
            </a:r>
            <a:r>
              <a:rPr lang="en-US" sz="2800" b="0" i="1" u="none" strike="noStrike" baseline="0" dirty="0"/>
              <a:t>“due reward.”</a:t>
            </a:r>
            <a:br>
              <a:rPr lang="en-US" sz="2800" b="0" i="1" u="none" strike="noStrike" baseline="0" dirty="0"/>
            </a:br>
            <a:r>
              <a:rPr lang="en-US" sz="2800" b="0" u="none" strike="noStrike" baseline="0" dirty="0"/>
              <a:t>(Luke 23:40-43)</a:t>
            </a:r>
          </a:p>
          <a:p>
            <a:pPr lvl="1"/>
            <a:r>
              <a:rPr lang="en-US" sz="2800" b="0" i="0" u="none" strike="noStrike" baseline="0" dirty="0"/>
              <a:t>One who has embezzled funds does not profit.</a:t>
            </a:r>
            <a:br>
              <a:rPr lang="en-US" sz="2800" b="0" i="0" u="none" strike="noStrike" baseline="0" dirty="0"/>
            </a:br>
            <a:r>
              <a:rPr lang="en-US" sz="2800" b="0" i="0" u="none" strike="noStrike" baseline="0" dirty="0"/>
              <a:t>(Luke 19:8-9; Leviticus 6:1-7)</a:t>
            </a:r>
          </a:p>
        </p:txBody>
      </p:sp>
    </p:spTree>
    <p:extLst>
      <p:ext uri="{BB962C8B-B14F-4D97-AF65-F5344CB8AC3E}">
        <p14:creationId xmlns:p14="http://schemas.microsoft.com/office/powerpoint/2010/main" val="1297878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A1591-47BE-F698-0136-EEBF203D9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7042"/>
            <a:ext cx="7886700" cy="701731"/>
          </a:xfrm>
        </p:spPr>
        <p:txBody>
          <a:bodyPr>
            <a:spAutoFit/>
          </a:bodyPr>
          <a:lstStyle/>
          <a:p>
            <a:r>
              <a:rPr lang="en-US" b="1" dirty="0"/>
              <a:t>Family Consequences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53F54-D328-3559-3C4F-9F96B7528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829" y="1825625"/>
            <a:ext cx="8823489" cy="4401205"/>
          </a:xfrm>
        </p:spPr>
        <p:txBody>
          <a:bodyPr wrap="square"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u="none" strike="noStrike" baseline="0" dirty="0"/>
              <a:t>Matthew 10:34-37</a:t>
            </a:r>
          </a:p>
          <a:p>
            <a:pPr marL="0" marR="135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0" i="1" u="none" strike="noStrike" baseline="0" dirty="0"/>
              <a:t>Think not that I came to send peace on the earth: I came not to send peace, but a sword.</a:t>
            </a:r>
          </a:p>
          <a:p>
            <a:pPr marL="0" marR="135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0" i="1" u="none" strike="noStrike" baseline="0" dirty="0"/>
              <a:t>For I came to set a man at variance against his father, and the daughter against her mother, and the daughter in law against her mother in law:</a:t>
            </a:r>
          </a:p>
          <a:p>
            <a:pPr marL="0" marR="135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0" i="1" u="none" strike="noStrike" baseline="0" dirty="0"/>
              <a:t>and a man’s foes (shall be) they of his own household.</a:t>
            </a:r>
          </a:p>
          <a:p>
            <a:pPr marL="0" marR="135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0" i="1" u="none" strike="noStrike" baseline="0" dirty="0"/>
              <a:t>He that loveth father or mother more than me is not worthy of me; and he that loveth son or daughter more than me is not worthy of me.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3744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272</TotalTime>
  <Words>1086</Words>
  <Application>Microsoft Office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Have You Considered The Consequences Of Sin?</vt:lpstr>
      <vt:lpstr>Global Consequences</vt:lpstr>
      <vt:lpstr>National Consequences</vt:lpstr>
      <vt:lpstr>Physical Consequences</vt:lpstr>
      <vt:lpstr>Physical Consequences</vt:lpstr>
      <vt:lpstr>Mental Consequences</vt:lpstr>
      <vt:lpstr>Societal Consequences</vt:lpstr>
      <vt:lpstr>Societal Consequences</vt:lpstr>
      <vt:lpstr>Family Consequences</vt:lpstr>
      <vt:lpstr>Eternal Consequences 1 John 1:3-7; 1 Corinthians 1:9;  Ephesians 5:7-11</vt:lpstr>
      <vt:lpstr>The Remedy For The Eternal  Consequences Of Sin: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Have You Considered The Consequences Of Sin?</dc:title>
  <dc:creator>mgalloway2715@gmail.com</dc:creator>
  <cp:lastModifiedBy>Richard Lidh</cp:lastModifiedBy>
  <cp:revision>11</cp:revision>
  <cp:lastPrinted>2022-05-21T23:38:58Z</cp:lastPrinted>
  <dcterms:created xsi:type="dcterms:W3CDTF">2022-05-21T15:16:03Z</dcterms:created>
  <dcterms:modified xsi:type="dcterms:W3CDTF">2022-05-21T23:39:48Z</dcterms:modified>
</cp:coreProperties>
</file>